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79" r:id="rId4"/>
    <p:sldId id="280" r:id="rId5"/>
    <p:sldId id="281" r:id="rId6"/>
    <p:sldId id="282" r:id="rId7"/>
    <p:sldId id="290" r:id="rId8"/>
    <p:sldId id="291" r:id="rId9"/>
    <p:sldId id="283" r:id="rId10"/>
    <p:sldId id="289" r:id="rId11"/>
    <p:sldId id="293" r:id="rId12"/>
    <p:sldId id="284" r:id="rId13"/>
    <p:sldId id="286" r:id="rId14"/>
  </p:sldIdLst>
  <p:sldSz cx="9144000" cy="6858000" type="screen4x3"/>
  <p:notesSz cx="6858000" cy="9144000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FFFF99"/>
    <a:srgbClr val="000000"/>
    <a:srgbClr val="FFFF66"/>
    <a:srgbClr val="376092"/>
    <a:srgbClr val="254061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12140-BB82-41DA-84C8-A922EABA5255}" type="doc">
      <dgm:prSet loTypeId="urn:microsoft.com/office/officeart/2005/8/layout/b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3C1AE-E2A2-4113-ACD6-3C35F17851B9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этап: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 Организациях структурных подразделений (назначение лиц), ответственных за профилактику коррупционных и иных правонарушений</a:t>
          </a:r>
          <a:endParaRPr lang="ru-RU" sz="1400" b="1" u="sng" dirty="0">
            <a:solidFill>
              <a:srgbClr val="FFFF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2D663-8BFA-46F6-BF64-89D3AA7A9644}" type="parTrans" cxnId="{98AE1E7F-8BEF-477E-A21D-ECD0A51DDB2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124EA-39BF-4202-9325-40C67A559C4C}" type="sibTrans" cxnId="{98AE1E7F-8BEF-477E-A21D-ECD0A51DDB2B}">
      <dgm:prSet custT="1"/>
      <dgm:spPr>
        <a:ln w="28575">
          <a:solidFill>
            <a:schemeClr val="bg1"/>
          </a:solidFill>
        </a:ln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D4A0D-8366-4198-9856-C8599FB877F5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этап: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ответственными лицами локальных правовых актов в сфере противодействия коррупции в Организациях, формирование единой системы антикоррупционных стандартов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DC95A-3C12-425D-B456-B4AD88683189}" type="parTrans" cxnId="{5E55AB47-5630-4022-8543-8EA1D247AE6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DC541-26D4-470B-834D-8DAD84364AE8}" type="sibTrans" cxnId="{5E55AB47-5630-4022-8543-8EA1D247AE6C}">
      <dgm:prSet custT="1"/>
      <dgm:spPr>
        <a:ln w="28575">
          <a:solidFill>
            <a:schemeClr val="bg1"/>
          </a:solidFill>
        </a:ln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31429-A6EC-4D2C-808D-D8A54D51811C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этап: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работников Организаций о принятых в Организациях стандартах корпоративной этики и системе противодействия коррупции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255CF-51A5-4934-BAE1-6B8AD88FB131}" type="parTrans" cxnId="{E966142C-D467-4622-AF53-41FCE79B687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EF541-B254-4221-8655-8BBAF6ADA140}" type="sibTrans" cxnId="{E966142C-D467-4622-AF53-41FCE79B6873}">
      <dgm:prSet custT="1"/>
      <dgm:spPr>
        <a:ln w="28575">
          <a:solidFill>
            <a:schemeClr val="bg1"/>
          </a:solidFill>
        </a:ln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AD692-A5CF-4401-927B-DD9D7099AAEA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этап: 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анализа коррупционных рисков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Организациях в рамках отдельных их бизнес-процессов; 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составление на его основе перечней возможных коррупционных рисков и должностей, связанных с высоким коррупционным риском;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 и утверждение локальных актов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комплексах мер по минимизации каждого из выявленных рисков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2B538-FC99-4160-80B3-6E191F2F6A84}" type="parTrans" cxnId="{2C806D3B-10A4-4377-B367-F5282081C71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FD8BB-1364-45D3-8A9A-34D145315967}" type="sibTrans" cxnId="{2C806D3B-10A4-4377-B367-F5282081C71D}">
      <dgm:prSet custT="1"/>
      <dgm:spPr>
        <a:noFill/>
        <a:ln w="28575">
          <a:noFill/>
        </a:ln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3ED4F-7378-486F-A1AA-7FC30114DA8D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этап: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 Организациях практики проведения внутренних проверок совершаемых сделок на предмет наличия в них коррупционной составляющей на основании специально разработанной для этих целей Методологии проведения оценки коррупционных рисков в деятельности Организаций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8FD66-F116-4D9F-A3A2-213AB46A83C9}" type="parTrans" cxnId="{42D589C7-9AEB-446F-A020-C64E1D47635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ACCB9-B3E1-4986-8089-F8E0F19F7C21}" type="sibTrans" cxnId="{42D589C7-9AEB-446F-A020-C64E1D47635E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69740-0D31-40DE-8158-C28E3EBBAF60}">
      <dgm:prSet custT="1"/>
      <dgm:spPr/>
      <dgm:t>
        <a:bodyPr/>
        <a:lstStyle/>
        <a:p>
          <a:r>
            <a:rPr lang="ru-RU" sz="1800" b="1" u="sng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этап: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комплексов мер по минимизации каждого из выявленных коррупционных рисков в Организациях, принятых в процессе четвертого этапа Комплекса мероприятий, и анализ их эффективности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91728-94A5-4C30-82D4-88138E637040}" type="parTrans" cxnId="{D80F00CF-0B66-41A4-B9D2-D774CC67E3F8}">
      <dgm:prSet/>
      <dgm:spPr/>
      <dgm:t>
        <a:bodyPr/>
        <a:lstStyle/>
        <a:p>
          <a:endParaRPr lang="ru-RU"/>
        </a:p>
      </dgm:t>
    </dgm:pt>
    <dgm:pt modelId="{A3C2BC4E-78D4-468C-9AE1-47D908B80033}" type="sibTrans" cxnId="{D80F00CF-0B66-41A4-B9D2-D774CC67E3F8}">
      <dgm:prSet/>
      <dgm:spPr/>
      <dgm:t>
        <a:bodyPr/>
        <a:lstStyle/>
        <a:p>
          <a:endParaRPr lang="ru-RU"/>
        </a:p>
      </dgm:t>
    </dgm:pt>
    <dgm:pt modelId="{7C13F61B-0294-41C0-999E-83EA29FB5003}" type="pres">
      <dgm:prSet presAssocID="{23A12140-BB82-41DA-84C8-A922EABA52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3C818-437F-43E7-8903-8F9111A0402D}" type="pres">
      <dgm:prSet presAssocID="{DA53C1AE-E2A2-4113-ACD6-3C35F17851B9}" presName="node" presStyleLbl="node1" presStyleIdx="0" presStyleCnt="6" custScaleX="294028" custScaleY="182706" custLinFactNeighborX="-22873" custLinFactNeighborY="-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0455F-8A20-49BC-840B-D9EDF316EE40}" type="pres">
      <dgm:prSet presAssocID="{E82124EA-39BF-4202-9325-40C67A559C4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D9C64F3-DADD-42FA-82D4-06DA9BD9B186}" type="pres">
      <dgm:prSet presAssocID="{E82124EA-39BF-4202-9325-40C67A559C4C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F6C7DD9C-9C1D-49C2-B2F8-63A14CC38098}" type="pres">
      <dgm:prSet presAssocID="{1C1D4A0D-8366-4198-9856-C8599FB877F5}" presName="node" presStyleLbl="node1" presStyleIdx="1" presStyleCnt="6" custScaleX="327075" custScaleY="182706" custLinFactNeighborX="-8550" custLinFactNeighborY="-1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6B89D-C8D1-45D5-9DC6-2D64EFEF7181}" type="pres">
      <dgm:prSet presAssocID="{D85DC541-26D4-470B-834D-8DAD84364AE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507241E-6E31-46A0-A211-7893CC368BAC}" type="pres">
      <dgm:prSet presAssocID="{D85DC541-26D4-470B-834D-8DAD84364AE8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3091114B-F1BA-47EF-A090-D669D5ED0D65}" type="pres">
      <dgm:prSet presAssocID="{AE431429-A6EC-4D2C-808D-D8A54D51811C}" presName="node" presStyleLbl="node1" presStyleIdx="2" presStyleCnt="6" custScaleX="309871" custScaleY="182706" custLinFactNeighborX="-4818" custLinFactNeighborY="-44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48F8-D61D-4DB4-B7A1-8466CB55AC23}" type="pres">
      <dgm:prSet presAssocID="{D96EF541-B254-4221-8655-8BBAF6ADA14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CABF502-EDFA-480E-BD36-CE7DBE8862E7}" type="pres">
      <dgm:prSet presAssocID="{D96EF541-B254-4221-8655-8BBAF6ADA140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6281FA39-3570-4D36-83B2-3135119AAB9C}" type="pres">
      <dgm:prSet presAssocID="{4E4AD692-A5CF-4401-927B-DD9D7099AAEA}" presName="node" presStyleLbl="node1" presStyleIdx="3" presStyleCnt="6" custScaleX="324339" custScaleY="306049" custLinFactNeighborX="10857" custLinFactNeighborY="-4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6D4C0-2D30-4225-BA74-1F7B249CD005}" type="pres">
      <dgm:prSet presAssocID="{537FD8BB-1364-45D3-8A9A-34D14531596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5C974CE-A2FA-403F-9763-5BEAA0D8358F}" type="pres">
      <dgm:prSet presAssocID="{537FD8BB-1364-45D3-8A9A-34D145315967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5C513ECA-C0E7-4720-8783-56A20EA36F42}" type="pres">
      <dgm:prSet presAssocID="{11E3ED4F-7378-486F-A1AA-7FC30114DA8D}" presName="node" presStyleLbl="node1" presStyleIdx="4" presStyleCnt="6" custScaleX="348419" custScaleY="223803" custLinFactNeighborX="-15154" custLinFactNeighborY="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50C7A-FE42-4A26-A1AB-D1003947C542}" type="pres">
      <dgm:prSet presAssocID="{C40ACCB9-B3E1-4986-8089-F8E0F19F7C21}" presName="sibTrans" presStyleLbl="sibTrans1D1" presStyleIdx="4" presStyleCnt="5"/>
      <dgm:spPr/>
      <dgm:t>
        <a:bodyPr/>
        <a:lstStyle/>
        <a:p>
          <a:endParaRPr lang="ru-RU"/>
        </a:p>
      </dgm:t>
    </dgm:pt>
    <dgm:pt modelId="{DC67E422-7E8A-4606-94C2-0098F55C6384}" type="pres">
      <dgm:prSet presAssocID="{C40ACCB9-B3E1-4986-8089-F8E0F19F7C21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8A036608-51F0-499F-BAA4-28EE63EC2B33}" type="pres">
      <dgm:prSet presAssocID="{77969740-0D31-40DE-8158-C28E3EBBAF60}" presName="node" presStyleLbl="node1" presStyleIdx="5" presStyleCnt="6" custScaleX="302511" custScaleY="223342" custLinFactNeighborX="634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F00CF-0B66-41A4-B9D2-D774CC67E3F8}" srcId="{23A12140-BB82-41DA-84C8-A922EABA5255}" destId="{77969740-0D31-40DE-8158-C28E3EBBAF60}" srcOrd="5" destOrd="0" parTransId="{F0491728-94A5-4C30-82D4-88138E637040}" sibTransId="{A3C2BC4E-78D4-468C-9AE1-47D908B80033}"/>
    <dgm:cxn modelId="{2C806D3B-10A4-4377-B367-F5282081C71D}" srcId="{23A12140-BB82-41DA-84C8-A922EABA5255}" destId="{4E4AD692-A5CF-4401-927B-DD9D7099AAEA}" srcOrd="3" destOrd="0" parTransId="{8DD2B538-FC99-4160-80B3-6E191F2F6A84}" sibTransId="{537FD8BB-1364-45D3-8A9A-34D145315967}"/>
    <dgm:cxn modelId="{0DB9F8A4-6774-4F89-B9DD-5640C5DDF822}" type="presOf" srcId="{C40ACCB9-B3E1-4986-8089-F8E0F19F7C21}" destId="{4D050C7A-FE42-4A26-A1AB-D1003947C542}" srcOrd="0" destOrd="0" presId="urn:microsoft.com/office/officeart/2005/8/layout/bProcess3"/>
    <dgm:cxn modelId="{53490F69-4609-4CBE-A135-2473A4D0A51E}" type="presOf" srcId="{DA53C1AE-E2A2-4113-ACD6-3C35F17851B9}" destId="{E623C818-437F-43E7-8903-8F9111A0402D}" srcOrd="0" destOrd="0" presId="urn:microsoft.com/office/officeart/2005/8/layout/bProcess3"/>
    <dgm:cxn modelId="{E4A1D4BE-730F-4486-9B80-0FDB77A42A8A}" type="presOf" srcId="{1C1D4A0D-8366-4198-9856-C8599FB877F5}" destId="{F6C7DD9C-9C1D-49C2-B2F8-63A14CC38098}" srcOrd="0" destOrd="0" presId="urn:microsoft.com/office/officeart/2005/8/layout/bProcess3"/>
    <dgm:cxn modelId="{5E55AB47-5630-4022-8543-8EA1D247AE6C}" srcId="{23A12140-BB82-41DA-84C8-A922EABA5255}" destId="{1C1D4A0D-8366-4198-9856-C8599FB877F5}" srcOrd="1" destOrd="0" parTransId="{A0CDC95A-3C12-425D-B456-B4AD88683189}" sibTransId="{D85DC541-26D4-470B-834D-8DAD84364AE8}"/>
    <dgm:cxn modelId="{E5745451-B351-4D83-9C4F-4A8203315F03}" type="presOf" srcId="{537FD8BB-1364-45D3-8A9A-34D145315967}" destId="{45C974CE-A2FA-403F-9763-5BEAA0D8358F}" srcOrd="1" destOrd="0" presId="urn:microsoft.com/office/officeart/2005/8/layout/bProcess3"/>
    <dgm:cxn modelId="{B3558678-BB09-4AAF-9F8D-21DE92142363}" type="presOf" srcId="{D85DC541-26D4-470B-834D-8DAD84364AE8}" destId="{B507241E-6E31-46A0-A211-7893CC368BAC}" srcOrd="1" destOrd="0" presId="urn:microsoft.com/office/officeart/2005/8/layout/bProcess3"/>
    <dgm:cxn modelId="{E966142C-D467-4622-AF53-41FCE79B6873}" srcId="{23A12140-BB82-41DA-84C8-A922EABA5255}" destId="{AE431429-A6EC-4D2C-808D-D8A54D51811C}" srcOrd="2" destOrd="0" parTransId="{0C9255CF-51A5-4934-BAE1-6B8AD88FB131}" sibTransId="{D96EF541-B254-4221-8655-8BBAF6ADA140}"/>
    <dgm:cxn modelId="{08A8FBCF-6D0B-429D-8E0A-D28309ABD705}" type="presOf" srcId="{E82124EA-39BF-4202-9325-40C67A559C4C}" destId="{BD9C64F3-DADD-42FA-82D4-06DA9BD9B186}" srcOrd="1" destOrd="0" presId="urn:microsoft.com/office/officeart/2005/8/layout/bProcess3"/>
    <dgm:cxn modelId="{23B1C46E-CFC3-4D3F-99C3-7A460A7A501E}" type="presOf" srcId="{23A12140-BB82-41DA-84C8-A922EABA5255}" destId="{7C13F61B-0294-41C0-999E-83EA29FB5003}" srcOrd="0" destOrd="0" presId="urn:microsoft.com/office/officeart/2005/8/layout/bProcess3"/>
    <dgm:cxn modelId="{C422E96F-778B-4927-BD17-60B6E77CE35B}" type="presOf" srcId="{AE431429-A6EC-4D2C-808D-D8A54D51811C}" destId="{3091114B-F1BA-47EF-A090-D669D5ED0D65}" srcOrd="0" destOrd="0" presId="urn:microsoft.com/office/officeart/2005/8/layout/bProcess3"/>
    <dgm:cxn modelId="{BB2C667C-3214-440C-90BD-3350C033DAEB}" type="presOf" srcId="{11E3ED4F-7378-486F-A1AA-7FC30114DA8D}" destId="{5C513ECA-C0E7-4720-8783-56A20EA36F42}" srcOrd="0" destOrd="0" presId="urn:microsoft.com/office/officeart/2005/8/layout/bProcess3"/>
    <dgm:cxn modelId="{98AE1E7F-8BEF-477E-A21D-ECD0A51DDB2B}" srcId="{23A12140-BB82-41DA-84C8-A922EABA5255}" destId="{DA53C1AE-E2A2-4113-ACD6-3C35F17851B9}" srcOrd="0" destOrd="0" parTransId="{EC22D663-8BFA-46F6-BF64-89D3AA7A9644}" sibTransId="{E82124EA-39BF-4202-9325-40C67A559C4C}"/>
    <dgm:cxn modelId="{B231FFDE-C70E-4DC6-997E-76F2D9D85630}" type="presOf" srcId="{E82124EA-39BF-4202-9325-40C67A559C4C}" destId="{72B0455F-8A20-49BC-840B-D9EDF316EE40}" srcOrd="0" destOrd="0" presId="urn:microsoft.com/office/officeart/2005/8/layout/bProcess3"/>
    <dgm:cxn modelId="{6DDA5D85-FB4C-4589-BF85-777703C3EAB6}" type="presOf" srcId="{77969740-0D31-40DE-8158-C28E3EBBAF60}" destId="{8A036608-51F0-499F-BAA4-28EE63EC2B33}" srcOrd="0" destOrd="0" presId="urn:microsoft.com/office/officeart/2005/8/layout/bProcess3"/>
    <dgm:cxn modelId="{42D589C7-9AEB-446F-A020-C64E1D47635E}" srcId="{23A12140-BB82-41DA-84C8-A922EABA5255}" destId="{11E3ED4F-7378-486F-A1AA-7FC30114DA8D}" srcOrd="4" destOrd="0" parTransId="{F388FD66-F116-4D9F-A3A2-213AB46A83C9}" sibTransId="{C40ACCB9-B3E1-4986-8089-F8E0F19F7C21}"/>
    <dgm:cxn modelId="{40FDB774-F934-4ED9-B28C-4F2B298F1671}" type="presOf" srcId="{D96EF541-B254-4221-8655-8BBAF6ADA140}" destId="{E68848F8-D61D-4DB4-B7A1-8466CB55AC23}" srcOrd="0" destOrd="0" presId="urn:microsoft.com/office/officeart/2005/8/layout/bProcess3"/>
    <dgm:cxn modelId="{3AD9BB06-CCFA-471A-A15E-08EF1ED4C004}" type="presOf" srcId="{D85DC541-26D4-470B-834D-8DAD84364AE8}" destId="{5606B89D-C8D1-45D5-9DC6-2D64EFEF7181}" srcOrd="0" destOrd="0" presId="urn:microsoft.com/office/officeart/2005/8/layout/bProcess3"/>
    <dgm:cxn modelId="{1B6AD1F8-150D-4A4F-9D3E-C1B6DC207AF6}" type="presOf" srcId="{4E4AD692-A5CF-4401-927B-DD9D7099AAEA}" destId="{6281FA39-3570-4D36-83B2-3135119AAB9C}" srcOrd="0" destOrd="0" presId="urn:microsoft.com/office/officeart/2005/8/layout/bProcess3"/>
    <dgm:cxn modelId="{21F531C2-2DFF-42D5-8C3C-82A4B2AC46DA}" type="presOf" srcId="{C40ACCB9-B3E1-4986-8089-F8E0F19F7C21}" destId="{DC67E422-7E8A-4606-94C2-0098F55C6384}" srcOrd="1" destOrd="0" presId="urn:microsoft.com/office/officeart/2005/8/layout/bProcess3"/>
    <dgm:cxn modelId="{58355BC5-B57A-42C4-B044-9155EDDAC14B}" type="presOf" srcId="{537FD8BB-1364-45D3-8A9A-34D145315967}" destId="{0796D4C0-2D30-4225-BA74-1F7B249CD005}" srcOrd="0" destOrd="0" presId="urn:microsoft.com/office/officeart/2005/8/layout/bProcess3"/>
    <dgm:cxn modelId="{34214E32-61A1-4EB0-A4E0-7ED35470B8E8}" type="presOf" srcId="{D96EF541-B254-4221-8655-8BBAF6ADA140}" destId="{0CABF502-EDFA-480E-BD36-CE7DBE8862E7}" srcOrd="1" destOrd="0" presId="urn:microsoft.com/office/officeart/2005/8/layout/bProcess3"/>
    <dgm:cxn modelId="{BEA0936E-0A7F-4239-A5A5-F12BB63133DF}" type="presParOf" srcId="{7C13F61B-0294-41C0-999E-83EA29FB5003}" destId="{E623C818-437F-43E7-8903-8F9111A0402D}" srcOrd="0" destOrd="0" presId="urn:microsoft.com/office/officeart/2005/8/layout/bProcess3"/>
    <dgm:cxn modelId="{3AFF6CCE-E755-4632-8A9E-B575552568D4}" type="presParOf" srcId="{7C13F61B-0294-41C0-999E-83EA29FB5003}" destId="{72B0455F-8A20-49BC-840B-D9EDF316EE40}" srcOrd="1" destOrd="0" presId="urn:microsoft.com/office/officeart/2005/8/layout/bProcess3"/>
    <dgm:cxn modelId="{E37C5D3C-11D0-4D4E-8C82-42AE088115C7}" type="presParOf" srcId="{72B0455F-8A20-49BC-840B-D9EDF316EE40}" destId="{BD9C64F3-DADD-42FA-82D4-06DA9BD9B186}" srcOrd="0" destOrd="0" presId="urn:microsoft.com/office/officeart/2005/8/layout/bProcess3"/>
    <dgm:cxn modelId="{4441B0BC-0E74-4A70-8EB9-276A77DCCFF7}" type="presParOf" srcId="{7C13F61B-0294-41C0-999E-83EA29FB5003}" destId="{F6C7DD9C-9C1D-49C2-B2F8-63A14CC38098}" srcOrd="2" destOrd="0" presId="urn:microsoft.com/office/officeart/2005/8/layout/bProcess3"/>
    <dgm:cxn modelId="{A37D0640-BE6B-4F94-B311-2CC5312235F4}" type="presParOf" srcId="{7C13F61B-0294-41C0-999E-83EA29FB5003}" destId="{5606B89D-C8D1-45D5-9DC6-2D64EFEF7181}" srcOrd="3" destOrd="0" presId="urn:microsoft.com/office/officeart/2005/8/layout/bProcess3"/>
    <dgm:cxn modelId="{3C1BF02D-5009-4340-B4E9-7C711302D67E}" type="presParOf" srcId="{5606B89D-C8D1-45D5-9DC6-2D64EFEF7181}" destId="{B507241E-6E31-46A0-A211-7893CC368BAC}" srcOrd="0" destOrd="0" presId="urn:microsoft.com/office/officeart/2005/8/layout/bProcess3"/>
    <dgm:cxn modelId="{158D0AEC-8914-435C-8665-A8E85DEF8F73}" type="presParOf" srcId="{7C13F61B-0294-41C0-999E-83EA29FB5003}" destId="{3091114B-F1BA-47EF-A090-D669D5ED0D65}" srcOrd="4" destOrd="0" presId="urn:microsoft.com/office/officeart/2005/8/layout/bProcess3"/>
    <dgm:cxn modelId="{5B96A1C4-BE93-4BA4-A14A-06DBA37A9DC1}" type="presParOf" srcId="{7C13F61B-0294-41C0-999E-83EA29FB5003}" destId="{E68848F8-D61D-4DB4-B7A1-8466CB55AC23}" srcOrd="5" destOrd="0" presId="urn:microsoft.com/office/officeart/2005/8/layout/bProcess3"/>
    <dgm:cxn modelId="{CEDDDBB3-283A-48D4-805B-773168AE9481}" type="presParOf" srcId="{E68848F8-D61D-4DB4-B7A1-8466CB55AC23}" destId="{0CABF502-EDFA-480E-BD36-CE7DBE8862E7}" srcOrd="0" destOrd="0" presId="urn:microsoft.com/office/officeart/2005/8/layout/bProcess3"/>
    <dgm:cxn modelId="{2F6BF6AC-17EB-4FD2-8CFF-A99F9A299BDF}" type="presParOf" srcId="{7C13F61B-0294-41C0-999E-83EA29FB5003}" destId="{6281FA39-3570-4D36-83B2-3135119AAB9C}" srcOrd="6" destOrd="0" presId="urn:microsoft.com/office/officeart/2005/8/layout/bProcess3"/>
    <dgm:cxn modelId="{F6646440-65F2-428D-9295-BC0808DD078E}" type="presParOf" srcId="{7C13F61B-0294-41C0-999E-83EA29FB5003}" destId="{0796D4C0-2D30-4225-BA74-1F7B249CD005}" srcOrd="7" destOrd="0" presId="urn:microsoft.com/office/officeart/2005/8/layout/bProcess3"/>
    <dgm:cxn modelId="{5822FC93-9993-413B-8E76-C90FEF2A48BB}" type="presParOf" srcId="{0796D4C0-2D30-4225-BA74-1F7B249CD005}" destId="{45C974CE-A2FA-403F-9763-5BEAA0D8358F}" srcOrd="0" destOrd="0" presId="urn:microsoft.com/office/officeart/2005/8/layout/bProcess3"/>
    <dgm:cxn modelId="{9620B139-2047-4B8E-82BB-43FFF9503F6E}" type="presParOf" srcId="{7C13F61B-0294-41C0-999E-83EA29FB5003}" destId="{5C513ECA-C0E7-4720-8783-56A20EA36F42}" srcOrd="8" destOrd="0" presId="urn:microsoft.com/office/officeart/2005/8/layout/bProcess3"/>
    <dgm:cxn modelId="{B6529575-AF97-4BAB-B5F7-AB1CF3363F0F}" type="presParOf" srcId="{7C13F61B-0294-41C0-999E-83EA29FB5003}" destId="{4D050C7A-FE42-4A26-A1AB-D1003947C542}" srcOrd="9" destOrd="0" presId="urn:microsoft.com/office/officeart/2005/8/layout/bProcess3"/>
    <dgm:cxn modelId="{7AA56555-FB51-4EC9-916B-BDD76B2355DB}" type="presParOf" srcId="{4D050C7A-FE42-4A26-A1AB-D1003947C542}" destId="{DC67E422-7E8A-4606-94C2-0098F55C6384}" srcOrd="0" destOrd="0" presId="urn:microsoft.com/office/officeart/2005/8/layout/bProcess3"/>
    <dgm:cxn modelId="{82F20F09-A5B5-4749-AD37-FAC1A2D9F19F}" type="presParOf" srcId="{7C13F61B-0294-41C0-999E-83EA29FB5003}" destId="{8A036608-51F0-499F-BAA4-28EE63EC2B3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0455F-8A20-49BC-840B-D9EDF316EE40}">
      <dsp:nvSpPr>
        <dsp:cNvPr id="0" name=""/>
        <dsp:cNvSpPr/>
      </dsp:nvSpPr>
      <dsp:spPr>
        <a:xfrm>
          <a:off x="3623020" y="630007"/>
          <a:ext cx="3582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8279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2438" y="674308"/>
        <a:ext cx="19443" cy="2838"/>
      </dsp:txXfrm>
    </dsp:sp>
    <dsp:sp modelId="{E623C818-437F-43E7-8903-8F9111A0402D}">
      <dsp:nvSpPr>
        <dsp:cNvPr id="0" name=""/>
        <dsp:cNvSpPr/>
      </dsp:nvSpPr>
      <dsp:spPr>
        <a:xfrm>
          <a:off x="0" y="0"/>
          <a:ext cx="3624820" cy="1351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 Организациях структурных подразделений (назначение лиц), ответственных за профилактику коррупционных и иных правонарушений</a:t>
          </a:r>
          <a:endParaRPr lang="ru-RU" sz="1400" b="1" u="sng" kern="1200" dirty="0">
            <a:solidFill>
              <a:srgbClr val="FFFF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624820" cy="1351455"/>
      </dsp:txXfrm>
    </dsp:sp>
    <dsp:sp modelId="{5606B89D-C8D1-45D5-9DC6-2D64EFEF7181}">
      <dsp:nvSpPr>
        <dsp:cNvPr id="0" name=""/>
        <dsp:cNvSpPr/>
      </dsp:nvSpPr>
      <dsp:spPr>
        <a:xfrm>
          <a:off x="2061408" y="1349655"/>
          <a:ext cx="3968405" cy="384572"/>
        </a:xfrm>
        <a:custGeom>
          <a:avLst/>
          <a:gdLst/>
          <a:ahLst/>
          <a:cxnLst/>
          <a:rect l="0" t="0" r="0" b="0"/>
          <a:pathLst>
            <a:path>
              <a:moveTo>
                <a:pt x="3968405" y="0"/>
              </a:moveTo>
              <a:lnTo>
                <a:pt x="3968405" y="209386"/>
              </a:lnTo>
              <a:lnTo>
                <a:pt x="0" y="209386"/>
              </a:lnTo>
              <a:lnTo>
                <a:pt x="0" y="384572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5859" y="1540522"/>
        <a:ext cx="199503" cy="2838"/>
      </dsp:txXfrm>
    </dsp:sp>
    <dsp:sp modelId="{F6C7DD9C-9C1D-49C2-B2F8-63A14CC38098}">
      <dsp:nvSpPr>
        <dsp:cNvPr id="0" name=""/>
        <dsp:cNvSpPr/>
      </dsp:nvSpPr>
      <dsp:spPr>
        <a:xfrm>
          <a:off x="4013700" y="0"/>
          <a:ext cx="4032228" cy="1351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ответственными лицами локальных правовых актов в сфере противодействия коррупции в Организациях, формирование единой системы антикоррупционных стандартов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3700" y="0"/>
        <a:ext cx="4032228" cy="1351455"/>
      </dsp:txXfrm>
    </dsp:sp>
    <dsp:sp modelId="{E68848F8-D61D-4DB4-B7A1-8466CB55AC23}">
      <dsp:nvSpPr>
        <dsp:cNvPr id="0" name=""/>
        <dsp:cNvSpPr/>
      </dsp:nvSpPr>
      <dsp:spPr>
        <a:xfrm>
          <a:off x="3969676" y="2442355"/>
          <a:ext cx="446191" cy="29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195" y="0"/>
              </a:lnTo>
              <a:lnTo>
                <a:pt x="240195" y="299995"/>
              </a:lnTo>
              <a:lnTo>
                <a:pt x="446191" y="299995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8688" y="2590934"/>
        <a:ext cx="28165" cy="2838"/>
      </dsp:txXfrm>
    </dsp:sp>
    <dsp:sp modelId="{3091114B-F1BA-47EF-A090-D669D5ED0D65}">
      <dsp:nvSpPr>
        <dsp:cNvPr id="0" name=""/>
        <dsp:cNvSpPr/>
      </dsp:nvSpPr>
      <dsp:spPr>
        <a:xfrm>
          <a:off x="151341" y="1766628"/>
          <a:ext cx="3820135" cy="1351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этап: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работников Организаций о принятых в Организациях стандартах корпоративной этики и системе противодействия коррупции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341" y="1766628"/>
        <a:ext cx="3820135" cy="1351455"/>
      </dsp:txXfrm>
    </dsp:sp>
    <dsp:sp modelId="{0796D4C0-2D30-4225-BA74-1F7B249CD005}">
      <dsp:nvSpPr>
        <dsp:cNvPr id="0" name=""/>
        <dsp:cNvSpPr/>
      </dsp:nvSpPr>
      <dsp:spPr>
        <a:xfrm>
          <a:off x="2171597" y="3872456"/>
          <a:ext cx="4275919" cy="284191"/>
        </a:xfrm>
        <a:custGeom>
          <a:avLst/>
          <a:gdLst/>
          <a:ahLst/>
          <a:cxnLst/>
          <a:rect l="0" t="0" r="0" b="0"/>
          <a:pathLst>
            <a:path>
              <a:moveTo>
                <a:pt x="4275919" y="0"/>
              </a:moveTo>
              <a:lnTo>
                <a:pt x="4275919" y="159195"/>
              </a:lnTo>
              <a:lnTo>
                <a:pt x="0" y="159195"/>
              </a:lnTo>
              <a:lnTo>
                <a:pt x="0" y="284191"/>
              </a:lnTo>
            </a:path>
          </a:pathLst>
        </a:custGeom>
        <a:noFill/>
        <a:ln w="28575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2369" y="4013133"/>
        <a:ext cx="214374" cy="2838"/>
      </dsp:txXfrm>
    </dsp:sp>
    <dsp:sp modelId="{6281FA39-3570-4D36-83B2-3135119AAB9C}">
      <dsp:nvSpPr>
        <dsp:cNvPr id="0" name=""/>
        <dsp:cNvSpPr/>
      </dsp:nvSpPr>
      <dsp:spPr>
        <a:xfrm>
          <a:off x="4448267" y="1610446"/>
          <a:ext cx="3998498" cy="226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этап: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анализа коррупционных рисков 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Организациях в рамках отдельных их бизнес-процессов;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составление на его основе перечней возможных коррупционных рисков и должностей, связанных с высоким коррупционным риском;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 и утверждение локальных актов 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комплексах мер по минимизации каждого из выявленных рисков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8267" y="1610446"/>
        <a:ext cx="3998498" cy="2263810"/>
      </dsp:txXfrm>
    </dsp:sp>
    <dsp:sp modelId="{4D050C7A-FE42-4A26-A1AB-D1003947C542}">
      <dsp:nvSpPr>
        <dsp:cNvPr id="0" name=""/>
        <dsp:cNvSpPr/>
      </dsp:nvSpPr>
      <dsp:spPr>
        <a:xfrm>
          <a:off x="4317477" y="4969342"/>
          <a:ext cx="4475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28"/>
              </a:moveTo>
              <a:lnTo>
                <a:pt x="240892" y="47428"/>
              </a:lnTo>
              <a:lnTo>
                <a:pt x="240892" y="45720"/>
              </a:lnTo>
              <a:lnTo>
                <a:pt x="447584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9315" y="5013643"/>
        <a:ext cx="23909" cy="2838"/>
      </dsp:txXfrm>
    </dsp:sp>
    <dsp:sp modelId="{5C513ECA-C0E7-4720-8783-56A20EA36F42}">
      <dsp:nvSpPr>
        <dsp:cNvPr id="0" name=""/>
        <dsp:cNvSpPr/>
      </dsp:nvSpPr>
      <dsp:spPr>
        <a:xfrm>
          <a:off x="23917" y="4189048"/>
          <a:ext cx="4295360" cy="1655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этап: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 Организациях практики проведения внутренних проверок совершаемых сделок на предмет наличия в них коррупционной составляющей на основании специально разработанной для этих целей Методологии проведения оценки коррупционных рисков в деятельности Организаций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17" y="4189048"/>
        <a:ext cx="4295360" cy="1655445"/>
      </dsp:txXfrm>
    </dsp:sp>
    <dsp:sp modelId="{8A036608-51F0-499F-BAA4-28EE63EC2B33}">
      <dsp:nvSpPr>
        <dsp:cNvPr id="0" name=""/>
        <dsp:cNvSpPr/>
      </dsp:nvSpPr>
      <dsp:spPr>
        <a:xfrm>
          <a:off x="4797462" y="4189044"/>
          <a:ext cx="3729399" cy="1652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этап: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комплексов мер по минимизации каждого из выявленных коррупционных рисков в Организациях, принятых в процессе четвертого этапа Комплекса мероприятий, и анализ их эффективности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7462" y="4189044"/>
        <a:ext cx="3729399" cy="1652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957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8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76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29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2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_цвет 2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ronze_01grad.jpg"/>
          <p:cNvPicPr/>
          <p:nvPr/>
        </p:nvPicPr>
        <p:blipFill>
          <a:blip r:embed="rId2">
            <a:extLst/>
          </a:blip>
          <a:srcRect l="1497" r="1497"/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950" y="376238"/>
            <a:ext cx="15287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355600" y="3103564"/>
            <a:ext cx="4127500" cy="297973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  <a:lvl2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2pPr>
            <a:lvl3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3pPr>
            <a:lvl4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4pPr>
            <a:lvl5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105525" y="604837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9999" y="1403321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60575" y="339725"/>
            <a:ext cx="154814" cy="165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spd="med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sp.gov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minpromtorg.gov.ru/common/upload/files/docs/Prikaz_Minpromtorga_Rossii_ot_08.04.2016_N_1094-1.pd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pravo.gov.ru/proxy/ips/?docbody=&amp;nd=10212665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inpromtorg.gov.ru/common/upload/files/docs/Prikaz_Minpromtorga_Rossii_ot_19.05.2014_N944.pdf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pravo.gov.ru/proxy/ips/?docbody=&amp;nd=102393795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pravo.gov.ru/proxy/ips/?docbody=&amp;nd=10236530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sp.gov.ru/documents/6925532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pravo.gov.ru/proxy/ips/?docbody=&amp;nd=10237680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gisp.gov.ru/" TargetMode="External"/><Relationship Id="rId7" Type="http://schemas.openxmlformats.org/officeDocument/2006/relationships/hyperlink" Target="http://minsvyaz.ru/uploaded/files/prezentatsiyavopros-4gisp--rg-sovetaaprel-2017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gisp.gov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54708" y="1835209"/>
            <a:ext cx="9269046" cy="1881006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79388" algn="ctr">
              <a:lnSpc>
                <a:spcPct val="100000"/>
              </a:lnSpc>
            </a:pP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организационных механизмов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коррупции на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внедренного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мероприятий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антикоррупционной политики в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организациях,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подведомственных </a:t>
            </a:r>
            <a:b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Минпромторгу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</p:txBody>
      </p:sp>
      <p:sp>
        <p:nvSpPr>
          <p:cNvPr id="5" name="Shape 114"/>
          <p:cNvSpPr/>
          <p:nvPr/>
        </p:nvSpPr>
        <p:spPr>
          <a:xfrm>
            <a:off x="-54708" y="4263540"/>
            <a:ext cx="4079631" cy="1765849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79388" algn="ctr">
              <a:lnSpc>
                <a:spcPct val="100000"/>
              </a:lnSpc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</a:p>
          <a:p>
            <a:pPr marL="179388" algn="ctr">
              <a:lnSpc>
                <a:spcPct val="100000"/>
              </a:lnSpc>
            </a:pPr>
            <a:endParaRPr lang="ru-RU" sz="1600" b="1" u="none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algn="ctr">
              <a:lnSpc>
                <a:spcPct val="100000"/>
              </a:lnSpc>
            </a:pPr>
            <a:r>
              <a:rPr lang="ru-RU" sz="16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«Лучшие кадровые практики </a:t>
            </a:r>
            <a:br>
              <a:rPr lang="ru-RU" sz="16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государственного </a:t>
            </a:r>
            <a:br>
              <a:rPr lang="ru-RU" sz="16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управления»</a:t>
            </a:r>
            <a:endParaRPr lang="ru-RU" sz="1600" b="1" u="none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7627" y="643396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2017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Shape 114"/>
          <p:cNvSpPr/>
          <p:nvPr/>
        </p:nvSpPr>
        <p:spPr>
          <a:xfrm>
            <a:off x="5134707" y="4212559"/>
            <a:ext cx="4079631" cy="181683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79388" algn="ctr">
              <a:lnSpc>
                <a:spcPct val="100000"/>
              </a:lnSpc>
            </a:pPr>
            <a:r>
              <a:rPr lang="ru-RU" sz="16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департамент</a:t>
            </a:r>
          </a:p>
          <a:p>
            <a:pPr marL="179388" algn="ctr">
              <a:lnSpc>
                <a:spcPct val="100000"/>
              </a:lnSpc>
            </a:pPr>
            <a:r>
              <a:rPr lang="ru-RU" sz="16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 </a:t>
            </a:r>
            <a:r>
              <a:rPr lang="ru-RU" sz="1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algn="ctr">
              <a:lnSpc>
                <a:spcPct val="100000"/>
              </a:lnSpc>
            </a:pPr>
            <a:endParaRPr lang="ru-RU" sz="1600" b="1" u="none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ctr">
              <a:lnSpc>
                <a:spcPct val="100000"/>
              </a:lnSpc>
              <a:tabLst>
                <a:tab pos="3406775" algn="l"/>
              </a:tabLst>
            </a:pPr>
            <a:r>
              <a:rPr lang="ru-RU" sz="1600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профилактике коррупционных </a:t>
            </a:r>
            <a:br>
              <a:rPr lang="ru-RU" sz="1600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правонарушений</a:t>
            </a:r>
          </a:p>
          <a:p>
            <a:pPr marL="85725" algn="ctr">
              <a:lnSpc>
                <a:spcPct val="100000"/>
              </a:lnSpc>
              <a:tabLst>
                <a:tab pos="3406775" algn="l"/>
              </a:tabLst>
            </a:pPr>
            <a:endParaRPr lang="ru-RU" sz="1600" u="none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ctr">
              <a:lnSpc>
                <a:spcPct val="100000"/>
              </a:lnSpc>
              <a:tabLst>
                <a:tab pos="3406775" algn="l"/>
              </a:tabLst>
            </a:pPr>
            <a:r>
              <a:rPr lang="ru-RU" sz="1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Калюжный А.Н.</a:t>
            </a:r>
            <a:endParaRPr lang="ru-RU" sz="1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9939" y="363005"/>
            <a:ext cx="5924062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ОБРАЗЦЫ МОНИТОРИНГОВЫХ ФОРМ</a:t>
            </a:r>
          </a:p>
        </p:txBody>
      </p:sp>
      <p:sp>
        <p:nvSpPr>
          <p:cNvPr id="5" name="Shape 114"/>
          <p:cNvSpPr/>
          <p:nvPr/>
        </p:nvSpPr>
        <p:spPr>
          <a:xfrm>
            <a:off x="-62522" y="1762347"/>
            <a:ext cx="9269045" cy="391162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79388" algn="ctr">
              <a:lnSpc>
                <a:spcPct val="100000"/>
              </a:lnSpc>
            </a:pPr>
            <a:endParaRPr lang="ru-RU" sz="24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111" t="10513" r="50513" b="7299"/>
          <a:stretch/>
        </p:blipFill>
        <p:spPr>
          <a:xfrm>
            <a:off x="258028" y="939314"/>
            <a:ext cx="3610707" cy="3833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1368" t="10513" r="35983" b="30507"/>
          <a:stretch/>
        </p:blipFill>
        <p:spPr>
          <a:xfrm>
            <a:off x="4072675" y="939314"/>
            <a:ext cx="4965165" cy="2921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>
            <a:hlinkClick r:id="rId3"/>
          </p:cNvPr>
          <p:cNvSpPr/>
          <p:nvPr/>
        </p:nvSpPr>
        <p:spPr>
          <a:xfrm>
            <a:off x="258027" y="4773297"/>
            <a:ext cx="3610707" cy="1559063"/>
          </a:xfrm>
          <a:prstGeom prst="rect">
            <a:avLst/>
          </a:prstGeom>
          <a:solidFill>
            <a:srgbClr val="632523">
              <a:alpha val="76078"/>
            </a:srgbClr>
          </a:solidFill>
          <a:ln w="28575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265113" algn="ctr" defTabSz="900112"/>
            <a:r>
              <a:rPr lang="ru-RU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Форма № 2</a:t>
            </a:r>
          </a:p>
          <a:p>
            <a:pPr marL="179388" indent="1588" algn="l" defTabSz="900112"/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179388" indent="1588" algn="ctr" defTabSz="900112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«Сведения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 работе, проводимой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 организации в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сфере профилактики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 противодействия коррупционным </a:t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иным правонарушениям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итогам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отчетного периода»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rId3"/>
          </p:cNvPr>
          <p:cNvSpPr/>
          <p:nvPr/>
        </p:nvSpPr>
        <p:spPr>
          <a:xfrm>
            <a:off x="4055045" y="3880650"/>
            <a:ext cx="4965165" cy="1418182"/>
          </a:xfrm>
          <a:prstGeom prst="rect">
            <a:avLst/>
          </a:prstGeom>
          <a:solidFill>
            <a:srgbClr val="632523">
              <a:alpha val="76078"/>
            </a:srgbClr>
          </a:solidFill>
          <a:ln w="28575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265113" algn="ctr" defTabSz="900112"/>
            <a:r>
              <a:rPr lang="ru-RU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Форма № 3</a:t>
            </a:r>
          </a:p>
          <a:p>
            <a:pPr marL="265113" algn="ctr" defTabSz="900112"/>
            <a:endParaRPr lang="ru-RU" sz="1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ctr" defTabSz="900112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«Сведения о назначении на руководящие должности,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также должности, в отношении которых установлена </a:t>
            </a:r>
            <a:r>
              <a:rPr 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аффилированность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и/или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личная заинтересованность, которая может повлечь конфликт интересов в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4088429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"/>
          <p:cNvSpPr/>
          <p:nvPr/>
        </p:nvSpPr>
        <p:spPr>
          <a:xfrm>
            <a:off x="-62522" y="1762347"/>
            <a:ext cx="9269045" cy="391162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79388" algn="ctr">
              <a:lnSpc>
                <a:spcPct val="100000"/>
              </a:lnSpc>
            </a:pPr>
            <a:endParaRPr lang="ru-RU" sz="24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96322" y="869363"/>
            <a:ext cx="2635063" cy="2615380"/>
          </a:xfrm>
          <a:prstGeom prst="rect">
            <a:avLst/>
          </a:prstGeom>
          <a:solidFill>
            <a:srgbClr val="632523">
              <a:alpha val="83922"/>
            </a:srgbClr>
          </a:solidFill>
          <a:ln w="28575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265113" algn="ctr" defTabSz="900112"/>
            <a:r>
              <a:rPr lang="ru-RU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Форма № </a:t>
            </a:r>
            <a:r>
              <a:rPr lang="ru-RU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ctr" defTabSz="900112"/>
            <a:endParaRPr lang="ru-RU" sz="1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ctr" defTabSz="900112"/>
            <a:endParaRPr lang="ru-RU" sz="1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ctr" defTabSz="900112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«Сведения о проведении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отношении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организации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и/или ее работников проверок, касающихся коррупционных и/или иных правонарушений»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1325" y="3760572"/>
            <a:ext cx="2576829" cy="2444844"/>
          </a:xfrm>
          <a:prstGeom prst="rect">
            <a:avLst/>
          </a:prstGeom>
          <a:solidFill>
            <a:srgbClr val="632523">
              <a:alpha val="83922"/>
            </a:srgbClr>
          </a:solidFill>
          <a:ln w="28575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265113" algn="ctr" defTabSz="900112"/>
            <a:r>
              <a:rPr lang="ru-RU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Форма № </a:t>
            </a:r>
            <a:r>
              <a:rPr lang="ru-RU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5</a:t>
            </a:r>
            <a:endParaRPr lang="ru-RU" sz="1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ctr" defTabSz="900112"/>
            <a:endParaRPr lang="ru-RU" sz="1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ctr" defTabSz="900112"/>
            <a:endParaRPr lang="ru-RU" sz="1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ctr" defTabSz="900112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«Сведения о работе, проводимой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 организации по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учету, хранению и реализации подарков, переданных работниками»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19939" y="363005"/>
            <a:ext cx="5924062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ОБРАЗЦЫ МОНИТОРИНГОВЫХ ФОРМ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368" t="11061" r="10342" b="28326"/>
          <a:stretch/>
        </p:blipFill>
        <p:spPr>
          <a:xfrm>
            <a:off x="142258" y="887059"/>
            <a:ext cx="6054064" cy="2597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368" t="11743" r="6068" b="29276"/>
          <a:stretch/>
        </p:blipFill>
        <p:spPr>
          <a:xfrm>
            <a:off x="284367" y="3760571"/>
            <a:ext cx="6106958" cy="243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292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4001" y="363005"/>
            <a:ext cx="2540000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76778"/>
            <a:ext cx="4532923" cy="5693866"/>
          </a:xfrm>
          <a:prstGeom prst="rect">
            <a:avLst/>
          </a:prstGeom>
          <a:solidFill>
            <a:srgbClr val="000000">
              <a:alpha val="72157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Качественные результаты: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расширение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ответственными лицами их правоприменительной деятельности в сфере противодействия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коррупции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принятие во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всех Организациях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дополнительных мер, направленных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на правовое регулирование важнейших направлений антикоррупционной деятельности 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формировании эффективной системы противодействия коррупции в Организациях, включая практические механизмы, препятствующие коррупционным проявлениям среди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работников,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а также минимизацию рисков вовлечения Организаций и их работников в коррупционную деятельность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создание оптимальной системы мониторинга </a:t>
            </a:r>
            <a:r>
              <a:rPr 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коррупциогенных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факторов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минимизация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рисков имущественного и </a:t>
            </a:r>
            <a:r>
              <a:rPr 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репутационного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ущерба, наносимого Организациям и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Министерству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1078" y="976778"/>
            <a:ext cx="4532922" cy="5693866"/>
          </a:xfrm>
          <a:prstGeom prst="rect">
            <a:avLst/>
          </a:prstGeom>
          <a:solidFill>
            <a:srgbClr val="000000">
              <a:alpha val="72157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Количественные результаты:</a:t>
            </a:r>
          </a:p>
          <a:p>
            <a:pPr algn="r"/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за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9 месяцев 2017 года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проведено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98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заседаний комиссий по противодействию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коррупции и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урегулированию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конфликта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интересов;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рассмотрены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материалы в отношении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62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работников Организаций;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выявлено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10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нарушений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действующего законодательства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привлечены:</a:t>
            </a:r>
          </a:p>
          <a:p>
            <a:pPr marL="265113" algn="l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к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административной ответственности –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работник;     </a:t>
            </a:r>
          </a:p>
          <a:p>
            <a:pPr marL="265113" algn="l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к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дисциплинарной ответственности –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работников, из них –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работника уволены</a:t>
            </a:r>
          </a:p>
          <a:p>
            <a:pPr marL="265113" algn="l"/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проведено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1048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мероприятий по правовому и антикоррупционному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просвещению, в том числе: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l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подготовка методических пособий –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79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мероприятий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;</a:t>
            </a:r>
          </a:p>
          <a:p>
            <a:pPr marL="265113" algn="l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лекции и семинары –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93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мероприятий;</a:t>
            </a:r>
          </a:p>
          <a:p>
            <a:pPr marL="265113" algn="l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консультации работников –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758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мероприятий;</a:t>
            </a:r>
          </a:p>
          <a:p>
            <a:pPr marL="265113" algn="l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иные мероприятия –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118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58616" y="1413177"/>
            <a:ext cx="9261231" cy="1978699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79388" algn="ctr">
              <a:lnSpc>
                <a:spcPct val="100000"/>
              </a:lnSpc>
            </a:pP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коррупции на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внедренного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мероприятий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антикоррупционной политики в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организациях, </a:t>
            </a: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подведомственных </a:t>
            </a:r>
            <a:b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Минпромторгу </a:t>
            </a:r>
            <a:r>
              <a:rPr lang="ru-RU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7627" y="643396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2017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2677" y="3738771"/>
            <a:ext cx="4962770" cy="1754326"/>
          </a:xfrm>
          <a:prstGeom prst="rect">
            <a:avLst/>
          </a:prstGeom>
          <a:solidFill>
            <a:schemeClr val="tx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>СПАСИБО ЗА ВНИМАНИЕ!</a:t>
            </a:r>
            <a:endParaRPr lang="ru-RU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  <a:sym typeface="Akzidenz-Grotesk Pro Med"/>
            </a:endParaRPr>
          </a:p>
        </p:txBody>
      </p:sp>
    </p:spTree>
    <p:extLst>
      <p:ext uri="{BB962C8B-B14F-4D97-AF65-F5344CB8AC3E}">
        <p14:creationId xmlns:p14="http://schemas.microsoft.com/office/powerpoint/2010/main" val="3052286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3" name="Shape 114"/>
          <p:cNvSpPr/>
          <p:nvPr/>
        </p:nvSpPr>
        <p:spPr>
          <a:xfrm>
            <a:off x="-56740" y="904833"/>
            <a:ext cx="3300125" cy="5836150"/>
          </a:xfrm>
          <a:prstGeom prst="roundRect">
            <a:avLst>
              <a:gd name="adj" fmla="val 0"/>
            </a:avLst>
          </a:prstGeom>
          <a:solidFill>
            <a:schemeClr val="tx1">
              <a:alpha val="65882"/>
            </a:scheme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5875" algn="ctr">
              <a:lnSpc>
                <a:spcPct val="100000"/>
              </a:lnSpc>
            </a:pPr>
            <a:endParaRPr lang="ru-RU" sz="2000" b="1" u="none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9734" r="30442"/>
          <a:stretch/>
        </p:blipFill>
        <p:spPr>
          <a:xfrm>
            <a:off x="337614" y="1122093"/>
            <a:ext cx="1562755" cy="24526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5" name="Рисунок 2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9829" t="4769" r="30342"/>
          <a:stretch/>
        </p:blipFill>
        <p:spPr>
          <a:xfrm>
            <a:off x="1506014" y="1218216"/>
            <a:ext cx="1641230" cy="24526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6" name="Рисунок 25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29573" r="30428"/>
          <a:stretch/>
        </p:blipFill>
        <p:spPr>
          <a:xfrm>
            <a:off x="243669" y="4003951"/>
            <a:ext cx="1562755" cy="244180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7" name="Рисунок 26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29573" r="30342"/>
          <a:stretch/>
        </p:blipFill>
        <p:spPr>
          <a:xfrm>
            <a:off x="1584490" y="4100074"/>
            <a:ext cx="1562754" cy="243659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8" name="Shape 114"/>
          <p:cNvSpPr/>
          <p:nvPr/>
        </p:nvSpPr>
        <p:spPr>
          <a:xfrm>
            <a:off x="4032737" y="1495241"/>
            <a:ext cx="5111263" cy="1682284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Федеральный закон от 25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декабря 2008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г.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№ 273-ФЗ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«О противодействии коррупции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»</a:t>
            </a: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Президента Российской Федерации от 1 апреля 2016 г. №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147 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«О 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Национальном плане противодействия коррупции на 2016–2017 годы»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29" name="Shape 114"/>
          <p:cNvSpPr/>
          <p:nvPr/>
        </p:nvSpPr>
        <p:spPr>
          <a:xfrm>
            <a:off x="4032737" y="3270211"/>
            <a:ext cx="5111263" cy="2853374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Приказ Минпромторга России от 19 мая 2014 г. № 944 </a:t>
            </a:r>
            <a:b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«Об утверждении плана мероприятий по противодействию коррупции Министерства промышленности и торговли Российской Федерации» </a:t>
            </a:r>
            <a:endParaRPr lang="ru-RU" sz="14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Приказ Минпромторга России от 8 апреля 2016 г. № 1094</a:t>
            </a:r>
            <a:b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«Об утверждении 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Комплекса 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мероприятий 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реализации антикоррупционной политики 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организациях, подведомственных 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Минпромторгу 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России»</a:t>
            </a:r>
          </a:p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179388" algn="l" defTabSz="900112"/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11" name="Shape 114"/>
          <p:cNvSpPr/>
          <p:nvPr/>
        </p:nvSpPr>
        <p:spPr>
          <a:xfrm>
            <a:off x="4321908" y="350287"/>
            <a:ext cx="4822092" cy="32965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358775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</a:t>
            </a:r>
            <a:endPara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95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8" name="Shape 114"/>
          <p:cNvSpPr/>
          <p:nvPr/>
        </p:nvSpPr>
        <p:spPr>
          <a:xfrm>
            <a:off x="3807917" y="1779511"/>
            <a:ext cx="2623615" cy="244861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marL="446088" indent="-285750" algn="l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 algn="l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эффективного механизма, препятствующего коррупционным действиям, и минимизации рисков вовлечения Организаций и их работников </a:t>
            </a:r>
            <a:b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 коррупционную деятельность</a:t>
            </a:r>
          </a:p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65138" indent="-285750" algn="l" defTabSz="900112">
              <a:buFontTx/>
              <a:buChar char="-"/>
            </a:pP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1894" y="363005"/>
            <a:ext cx="2772106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ЦЕЛИ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4708" y="1373111"/>
            <a:ext cx="3704495" cy="4691627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179388" algn="l" defTabSz="900112"/>
            <a:endParaRPr lang="ru-RU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179388" algn="l" defTabSz="900112"/>
            <a:endParaRPr lang="ru-RU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179388" algn="l" defTabSz="900112"/>
            <a:endParaRPr lang="ru-RU" sz="28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l" defTabSz="900112"/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Совершенствование </a:t>
            </a:r>
            <a:r>
              <a:rPr lang="ru-RU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системы противодействия коррупции в  </a:t>
            </a:r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Организациях</a:t>
            </a:r>
            <a:endParaRPr lang="ru-RU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13" name="Shape 114"/>
          <p:cNvSpPr/>
          <p:nvPr/>
        </p:nvSpPr>
        <p:spPr>
          <a:xfrm>
            <a:off x="3816309" y="4303880"/>
            <a:ext cx="5327691" cy="134664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marL="446088" indent="-285750" algn="l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воспитание правового и гражданского сознания работников Организаций путем формирования негативного отношения к коррупционным проявлениям и незаконному перераспределению доходов и других благ между указанными работниками, а также воспитание навыков их антикоррупционного поведения</a:t>
            </a:r>
          </a:p>
          <a:p>
            <a:pPr marL="446088" indent="-285750" algn="l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 algn="l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 algn="l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9107" y="1779511"/>
            <a:ext cx="2636047" cy="244861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>
            <a:noAutofit/>
          </a:bodyPr>
          <a:lstStyle/>
          <a:p>
            <a:pPr marL="446088" indent="-285750" algn="l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минимизация имущественного и </a:t>
            </a:r>
            <a:r>
              <a:rPr lang="ru-RU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репутационного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ущерба Организаций путем пресечения коррупционных действий и наказания за них с применением общественных, административных и правоохранительных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1786186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4" grpId="0" animBg="1"/>
      <p:bldP spid="1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8" name="Shape 114"/>
          <p:cNvSpPr/>
          <p:nvPr/>
        </p:nvSpPr>
        <p:spPr>
          <a:xfrm>
            <a:off x="994331" y="1683017"/>
            <a:ext cx="3568854" cy="213089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повышение открытости и прозрачности деятельности Организаций в рамках реализации Комплекса мероприятий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585" y="363005"/>
            <a:ext cx="3157415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13" name="Shape 114"/>
          <p:cNvSpPr/>
          <p:nvPr/>
        </p:nvSpPr>
        <p:spPr>
          <a:xfrm>
            <a:off x="994331" y="3910930"/>
            <a:ext cx="3568854" cy="213089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привлечение каждого работника Организаций к реализации мероприятий по предотвращению коррупции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5115" y="1683017"/>
            <a:ext cx="3568854" cy="213089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создание методологической базы для разработки внутренних документов, регламентирующих деятельность Организаций в области профилактики </a:t>
            </a:r>
            <a:b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 противодействия коррупции, основанной на анализе причин и условий возникновения коррупционных рисков в процессе их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5115" y="3900130"/>
            <a:ext cx="3568854" cy="214169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marL="160338"/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организация эффективного мониторинга </a:t>
            </a:r>
            <a:r>
              <a:rPr lang="ru-RU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коррупциогенных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факторов </a:t>
            </a:r>
            <a:b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 обеспечение действенности антикоррупционной политики в рамках системы антикоррупционного контроля и мониторинга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Министерства</a:t>
            </a: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0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1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7723" y="363005"/>
            <a:ext cx="1766277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ЭТАПЫ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82357738"/>
              </p:ext>
            </p:extLst>
          </p:nvPr>
        </p:nvGraphicFramePr>
        <p:xfrm>
          <a:off x="293078" y="828432"/>
          <a:ext cx="8729784" cy="585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377723" y="4712677"/>
            <a:ext cx="0" cy="304800"/>
          </a:xfrm>
          <a:prstGeom prst="straightConnector1">
            <a:avLst/>
          </a:prstGeom>
          <a:noFill/>
          <a:ln w="28575" cap="flat">
            <a:solidFill>
              <a:schemeClr val="bg1"/>
            </a:solidFill>
            <a:prstDash val="sysDot"/>
            <a:bevel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355286" y="4712677"/>
            <a:ext cx="0" cy="106196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401293" y="4804437"/>
            <a:ext cx="3953992" cy="14436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Прямая со стрелкой 96"/>
          <p:cNvCxnSpPr/>
          <p:nvPr/>
        </p:nvCxnSpPr>
        <p:spPr>
          <a:xfrm>
            <a:off x="2417788" y="4811655"/>
            <a:ext cx="4905" cy="198604"/>
          </a:xfrm>
          <a:prstGeom prst="straightConnector1">
            <a:avLst/>
          </a:prstGeom>
          <a:noFill/>
          <a:ln w="28575" cap="flat">
            <a:solidFill>
              <a:schemeClr val="bg1"/>
            </a:solidFill>
            <a:prstDash val="solid"/>
            <a:bevel/>
            <a:headEnd type="none" w="med" len="med"/>
            <a:tailEnd type="arrow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07179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7723" y="363005"/>
            <a:ext cx="1766277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ГИСП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3412" y="2236759"/>
            <a:ext cx="4970585" cy="92292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наличие мониторинговых форм для заполнения в сфере антикоррупционной деятельности каждой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4709" y="1694048"/>
            <a:ext cx="3759200" cy="400534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265113" algn="l" defTabSz="900112"/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l" defTabSz="900112"/>
            <a:endParaRPr lang="ru-RU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marL="265113" algn="l" defTabSz="900112"/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«личные кабинеты» Организаций в Государственной информационной системе промышленности (https://gisp.gov.ru/) в июле 2017 года внедрен специальный модуль информационно-аналитического сопровождения и мониторинга выполнения Комплекса 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мероприятий</a:t>
            </a:r>
            <a:endParaRPr lang="ru-RU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3411" y="3245063"/>
            <a:ext cx="4970585" cy="90331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автоматизация сбора, обработки и анализа ежеквартальных отчетных сведений о проводимой в Организациях антикоррупционной работе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3415" y="1248065"/>
            <a:ext cx="4970585" cy="90331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эффективности механизмов противодействия коррупции в Организациях и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использование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современных инновационных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технологий</a:t>
            </a: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3410" y="4231841"/>
            <a:ext cx="4970585" cy="90331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отслеживание динамики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проводимой работы </a:t>
            </a:r>
            <a:b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возникающих проблемных вопросов</a:t>
            </a: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3415" y="5226353"/>
            <a:ext cx="4970585" cy="903311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marL="446088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формирование мотивированных выводов об эффективности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принимаемых мер по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противодействию коррупции в Организациях</a:t>
            </a: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04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4"/>
          <p:cNvSpPr/>
          <p:nvPr/>
        </p:nvSpPr>
        <p:spPr>
          <a:xfrm>
            <a:off x="7674708" y="279948"/>
            <a:ext cx="1469292" cy="32965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358775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ГИСП</a:t>
            </a:r>
            <a:endPara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114"/>
          <p:cNvSpPr/>
          <p:nvPr/>
        </p:nvSpPr>
        <p:spPr>
          <a:xfrm>
            <a:off x="-56742" y="2527326"/>
            <a:ext cx="9263265" cy="3784632"/>
          </a:xfrm>
          <a:prstGeom prst="roundRect">
            <a:avLst>
              <a:gd name="adj" fmla="val 0"/>
            </a:avLst>
          </a:prstGeom>
          <a:solidFill>
            <a:schemeClr val="tx1">
              <a:alpha val="65882"/>
            </a:schemeClr>
          </a:solidFill>
          <a:ln w="12700">
            <a:solidFill>
              <a:schemeClr val="bg1"/>
            </a:solidFill>
            <a:miter lim="4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5875" algn="ctr">
              <a:lnSpc>
                <a:spcPct val="100000"/>
              </a:lnSpc>
            </a:pPr>
            <a:endParaRPr lang="ru-RU" sz="2000" b="1" u="none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9811" r="30442"/>
          <a:stretch/>
        </p:blipFill>
        <p:spPr>
          <a:xfrm>
            <a:off x="287120" y="3102687"/>
            <a:ext cx="1648444" cy="259211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2652" y="252732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основа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3361" y="3230597"/>
            <a:ext cx="53691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Федеральный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закон от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31 декабря 2014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г.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№ 488-ФЗ </a:t>
            </a:r>
            <a:b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 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промышленной политике в Российской Федерации»</a:t>
            </a:r>
          </a:p>
          <a:p>
            <a:pPr algn="l"/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Постановление Правительства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от 25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июля 2015 г. № 757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«О 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порядке создания, эксплуатации и совершенствования государственной информационной системы 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промышленности»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algn="l"/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- Приказ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Минпромторга России от 23 июня 2016 г.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№ 2091 </a:t>
            </a:r>
            <a:b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Об утверждении Концепции развития государственной информационной системы промышленности</a:t>
            </a:r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kzidenz-Grotesk Pro Med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6" name="Рисунок 1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2984" t="4906" r="31719" b="6616"/>
          <a:stretch/>
        </p:blipFill>
        <p:spPr>
          <a:xfrm>
            <a:off x="934140" y="3230597"/>
            <a:ext cx="1657971" cy="259744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7" name="Рисунок 1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33159" t="5180" r="31730" b="6753"/>
          <a:stretch/>
        </p:blipFill>
        <p:spPr>
          <a:xfrm>
            <a:off x="1790836" y="3385696"/>
            <a:ext cx="1653486" cy="259211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1" name="Shape 114"/>
          <p:cNvSpPr/>
          <p:nvPr/>
        </p:nvSpPr>
        <p:spPr>
          <a:xfrm>
            <a:off x="-56742" y="1169770"/>
            <a:ext cx="9261231" cy="1168609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265113" algn="ctr">
              <a:lnSpc>
                <a:spcPct val="150000"/>
              </a:lnSpc>
            </a:pPr>
            <a:r>
              <a:rPr lang="ru-RU" sz="16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Государственная </a:t>
            </a:r>
            <a:r>
              <a:rPr lang="ru-RU" sz="16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информационная система </a:t>
            </a:r>
            <a:r>
              <a:rPr lang="ru-RU" sz="16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промышленности (ГИСП)</a:t>
            </a:r>
            <a:endParaRPr lang="ru-RU" sz="16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marL="265113" algn="ctr">
              <a:lnSpc>
                <a:spcPct val="100000"/>
              </a:lnSpc>
            </a:pPr>
            <a:endParaRPr lang="ru-RU" sz="16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marL="265113" algn="ctr">
              <a:lnSpc>
                <a:spcPct val="100000"/>
              </a:lnSpc>
            </a:pPr>
            <a:r>
              <a:rPr lang="ru-RU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федеральная </a:t>
            </a:r>
            <a:r>
              <a:rPr lang="ru-RU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государственная информационная система, содержащая информацию о состоянии отраслей промышленности и прогнозе их </a:t>
            </a:r>
            <a:r>
              <a:rPr lang="ru-RU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развития</a:t>
            </a:r>
            <a:endParaRPr lang="ru-RU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8795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4"/>
          <p:cNvSpPr/>
          <p:nvPr/>
        </p:nvSpPr>
        <p:spPr>
          <a:xfrm>
            <a:off x="7674708" y="279948"/>
            <a:ext cx="1469292" cy="32965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358775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ГИСП</a:t>
            </a:r>
            <a:endPara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114"/>
          <p:cNvSpPr/>
          <p:nvPr/>
        </p:nvSpPr>
        <p:spPr>
          <a:xfrm>
            <a:off x="-54708" y="851155"/>
            <a:ext cx="9261231" cy="3849291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265113" algn="ctr">
              <a:lnSpc>
                <a:spcPct val="150000"/>
              </a:lnSpc>
            </a:pPr>
            <a:r>
              <a:rPr lang="ru-RU" sz="14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Модули (компоненты):</a:t>
            </a:r>
          </a:p>
          <a:p>
            <a:pPr marL="265113" algn="l">
              <a:lnSpc>
                <a:spcPct val="15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Постановление Правительства </a:t>
            </a:r>
            <a:r>
              <a:rPr lang="ru-RU" sz="14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Российской Федерации </a:t>
            </a: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от </a:t>
            </a:r>
            <a:r>
              <a:rPr lang="ru-RU" sz="1400" b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25 июля 2015 г. № 757</a:t>
            </a:r>
          </a:p>
          <a:p>
            <a:pPr marL="179388">
              <a:lnSpc>
                <a:spcPct val="10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1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обеспечения доступа к сведениям государственной информационной системы </a:t>
            </a:r>
            <a:r>
              <a:rPr lang="ru-RU" sz="1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промышленности;</a:t>
            </a:r>
            <a:endParaRPr lang="ru-RU" sz="1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>
              <a:lnSpc>
                <a:spcPct val="10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формирования отчетности и оперативного оповещения пользователей</a:t>
            </a:r>
            <a:r>
              <a:rPr lang="ru-RU" sz="1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>
              <a:lnSpc>
                <a:spcPct val="10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комплекс, обеспечивающий формирование оценки состояния и прогнозов развития отраслей промышленности, мониторинг и анализ результатов реализации государственных программ и мер стимулирования деятельности в сфере промышленности, мониторинг эффективности использования и развития промышленного </a:t>
            </a:r>
            <a:r>
              <a:rPr lang="ru-RU" sz="1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потенциала…;</a:t>
            </a:r>
            <a:endParaRPr lang="ru-RU" sz="1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>
              <a:lnSpc>
                <a:spcPct val="10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мониторинга рынков и технологий, обеспечивающий сбор и анализ данных, а также прогнозирование развития передовых технологий промышленного производства и мировых рынков сбыта высокотехнологичной продукции;</a:t>
            </a:r>
          </a:p>
          <a:p>
            <a:pPr marL="179388">
              <a:lnSpc>
                <a:spcPct val="10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хранилище данных, обеспечивающее управление хранением и доступом к </a:t>
            </a:r>
            <a:r>
              <a:rPr lang="ru-RU" sz="1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  <a:endParaRPr lang="ru-RU" sz="1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>
              <a:lnSpc>
                <a:spcPct val="10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е)</a:t>
            </a:r>
            <a:r>
              <a:rPr lang="ru-RU" sz="1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комплексная система обеспечения информационной безопасности государственной информационной системы промышленности;</a:t>
            </a:r>
          </a:p>
          <a:p>
            <a:pPr marL="179388">
              <a:lnSpc>
                <a:spcPct val="100000"/>
              </a:lnSpc>
            </a:pPr>
            <a:r>
              <a:rPr lang="ru-RU" sz="1400" b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1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программных средств, необходимых субъектам государственной информационной системы промышленности для обязательного предоставления данных</a:t>
            </a:r>
          </a:p>
        </p:txBody>
      </p:sp>
      <p:pic>
        <p:nvPicPr>
          <p:cNvPr id="16" name="Рисунок 15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/>
        </p:blipFill>
        <p:spPr>
          <a:xfrm>
            <a:off x="3105076" y="4860788"/>
            <a:ext cx="2883545" cy="1819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" y="4863723"/>
            <a:ext cx="2875554" cy="1817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hlinkClick r:id="rId3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64"/>
          <a:stretch/>
        </p:blipFill>
        <p:spPr>
          <a:xfrm>
            <a:off x="6116036" y="4861649"/>
            <a:ext cx="2883545" cy="1818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14102" t="10787" r="14530" b="3880"/>
          <a:stretch/>
        </p:blipFill>
        <p:spPr>
          <a:xfrm>
            <a:off x="6116036" y="199236"/>
            <a:ext cx="1307742" cy="97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4890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7723" y="363005"/>
            <a:ext cx="1766277" cy="315950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marL="342900" indent="-342900" algn="ctr" defTabSz="900112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</a:rPr>
              <a:t>ГИСП</a:t>
            </a:r>
          </a:p>
        </p:txBody>
      </p:sp>
      <p:sp>
        <p:nvSpPr>
          <p:cNvPr id="5" name="Shape 114"/>
          <p:cNvSpPr/>
          <p:nvPr/>
        </p:nvSpPr>
        <p:spPr>
          <a:xfrm>
            <a:off x="-62522" y="1762347"/>
            <a:ext cx="9269045" cy="3911622"/>
          </a:xfrm>
          <a:prstGeom prst="rect">
            <a:avLst/>
          </a:prstGeom>
          <a:solidFill>
            <a:srgbClr val="000000">
              <a:alpha val="65882"/>
            </a:srgbClr>
          </a:solidFill>
          <a:ln w="1270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marL="179388" algn="ctr">
              <a:lnSpc>
                <a:spcPct val="100000"/>
              </a:lnSpc>
            </a:pPr>
            <a:endParaRPr lang="ru-RU" sz="24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/>
        </p:blipFill>
        <p:spPr>
          <a:xfrm>
            <a:off x="4609578" y="911469"/>
            <a:ext cx="3740095" cy="236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8729785" y="6332360"/>
            <a:ext cx="476738" cy="408623"/>
          </a:xfrm>
          <a:prstGeom prst="roundRect">
            <a:avLst/>
          </a:prstGeom>
          <a:solidFill>
            <a:schemeClr val="tx1">
              <a:alpha val="8392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9" y="914160"/>
            <a:ext cx="3729730" cy="2357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 rotWithShape="1">
          <a:blip r:embed="rId5"/>
          <a:srcRect l="10512" t="32119" r="8889" b="13043"/>
          <a:stretch/>
        </p:blipFill>
        <p:spPr>
          <a:xfrm>
            <a:off x="694089" y="3371003"/>
            <a:ext cx="7655584" cy="32554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hlinkClick r:id="rId2"/>
          </p:cNvPr>
          <p:cNvSpPr/>
          <p:nvPr/>
        </p:nvSpPr>
        <p:spPr>
          <a:xfrm>
            <a:off x="694089" y="6164788"/>
            <a:ext cx="7655584" cy="46166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>Форма 1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>: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>Сведения 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>о ходе выполнения Комплекса мероприятий по реализации антикоррупционной политики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/>
            </a:r>
            <a:b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</a:b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>в 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kzidenz-Grotesk Pro Med"/>
                <a:cs typeface="Times New Roman" panose="02020603050405020304" pitchFamily="18" charset="0"/>
                <a:sym typeface="Akzidenz-Grotesk Pro Med"/>
              </a:rPr>
              <a:t>организациях, подведомственных Минпромторгу России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67096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862</TotalTime>
  <Words>755</Words>
  <Application>Microsoft Office PowerPoint</Application>
  <PresentationFormat>Экран (4:3)</PresentationFormat>
  <Paragraphs>158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Akzidenz-Grotesk Pro Med</vt:lpstr>
      <vt:lpstr>Akzidenz-Grotesk Pro Regular</vt:lpstr>
      <vt:lpstr>Arial</vt:lpstr>
      <vt:lpstr>Helvetica Neue</vt:lpstr>
      <vt:lpstr>Times New Roman</vt:lpstr>
      <vt:lpstr>Verdana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Чуркин Владислав Николаевич</dc:creator>
  <cp:lastModifiedBy>Чуркин Владислав Николаевич</cp:lastModifiedBy>
  <cp:revision>61</cp:revision>
  <dcterms:modified xsi:type="dcterms:W3CDTF">2017-12-06T13:16:04Z</dcterms:modified>
</cp:coreProperties>
</file>